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46" d="100"/>
          <a:sy n="46" d="100"/>
        </p:scale>
        <p:origin x="149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249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EAF7F6"/>
          </a:solidFill>
          <a:ln w="12700">
            <a:solidFill>
              <a:srgbClr val="EAF7F6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17324D"/>
          </a:solidFill>
          <a:ln w="12700">
            <a:solidFill>
              <a:srgbClr val="17324D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048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096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pic>
        <p:nvPicPr>
          <p:cNvPr id="7" name="Image 0" descr="/mnt/data/wide_bright_clinical_therapy_rehab_room_scene_ove_batch_5.png"/>
          <p:cNvPicPr>
            <a:picLocks noChangeAspect="1"/>
          </p:cNvPicPr>
          <p:nvPr/>
        </p:nvPicPr>
        <p:blipFill>
          <a:blip r:embed="rId3"/>
          <a:srcRect t="1794" b="1794"/>
          <a:stretch/>
        </p:blipFill>
        <p:spPr>
          <a:xfrm>
            <a:off x="164592" y="182880"/>
            <a:ext cx="2718816" cy="19659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256032" y="2377440"/>
            <a:ext cx="2535936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CUM SE CITEȘTE MIȘCAREA?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301752" y="2971800"/>
            <a:ext cx="2444496" cy="182880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6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stimul mecanic pentru os, cartilaj și tendon
</a:t>
            </a:r>
            <a:endParaRPr lang="en-US" sz="1060" dirty="0"/>
          </a:p>
          <a:p>
            <a:r>
              <a:rPr lang="en-US" sz="106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stimul metabolic pentru mușchi și țesut adipos
</a:t>
            </a:r>
            <a:endParaRPr lang="en-US" sz="1060" dirty="0"/>
          </a:p>
          <a:p>
            <a:r>
              <a:rPr lang="en-US" sz="106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stimul neuro-motor pentru control și coordonare
</a:t>
            </a:r>
            <a:endParaRPr lang="en-US" sz="1060" dirty="0"/>
          </a:p>
          <a:p>
            <a:r>
              <a:rPr lang="en-US" sz="106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stimul comportamental: aderență, autonomie, încredere</a:t>
            </a:r>
            <a:endParaRPr lang="en-US" sz="1060" dirty="0"/>
          </a:p>
        </p:txBody>
      </p:sp>
      <p:sp>
        <p:nvSpPr>
          <p:cNvPr id="10" name="Text 7"/>
          <p:cNvSpPr/>
          <p:nvPr/>
        </p:nvSpPr>
        <p:spPr>
          <a:xfrm>
            <a:off x="320040" y="5486400"/>
            <a:ext cx="2407920" cy="68580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7A2A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Întrebarea-cheie: ce sistem vreau să influențez prin exercițiu?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3459480" y="438912"/>
            <a:ext cx="2225040" cy="292608"/>
          </a:xfrm>
          <a:prstGeom prst="rect">
            <a:avLst/>
          </a:prstGeom>
          <a:solidFill>
            <a:srgbClr val="EAF7F6">
              <a:alpha val="90000"/>
            </a:srgbClr>
          </a:solidFill>
          <a:ln>
            <a:solidFill>
              <a:srgbClr val="EAF7F6">
                <a:alpha val="0"/>
              </a:srgbClr>
            </a:solidFill>
          </a:ln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17A2A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PENTRU STUDENȚI BFKT</a:t>
            </a:r>
            <a:endParaRPr lang="en-US" sz="880" dirty="0"/>
          </a:p>
        </p:txBody>
      </p:sp>
      <p:sp>
        <p:nvSpPr>
          <p:cNvPr id="12" name="Text 9"/>
          <p:cNvSpPr/>
          <p:nvPr/>
        </p:nvSpPr>
        <p:spPr>
          <a:xfrm>
            <a:off x="3459480" y="1024128"/>
            <a:ext cx="2225040" cy="45720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 REȚINUT</a:t>
            </a:r>
            <a:endParaRPr lang="en-US" sz="2000" dirty="0"/>
          </a:p>
        </p:txBody>
      </p:sp>
      <p:sp>
        <p:nvSpPr>
          <p:cNvPr id="13" name="Text 10"/>
          <p:cNvSpPr/>
          <p:nvPr/>
        </p:nvSpPr>
        <p:spPr>
          <a:xfrm>
            <a:off x="3459480" y="1828800"/>
            <a:ext cx="384048" cy="384048"/>
          </a:xfrm>
          <a:prstGeom prst="rect">
            <a:avLst/>
          </a:prstGeom>
          <a:solidFill>
            <a:srgbClr val="17A2A4"/>
          </a:solidFill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700" dirty="0"/>
          </a:p>
        </p:txBody>
      </p:sp>
      <p:sp>
        <p:nvSpPr>
          <p:cNvPr id="14" name="Text 11"/>
          <p:cNvSpPr/>
          <p:nvPr/>
        </p:nvSpPr>
        <p:spPr>
          <a:xfrm>
            <a:off x="3916680" y="1755648"/>
            <a:ext cx="1905000" cy="82296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1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Nu există exercițiu universal. Există obiectiv terapeutic + doză + monitorizare.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3459480" y="2880360"/>
            <a:ext cx="384048" cy="384048"/>
          </a:xfrm>
          <a:prstGeom prst="rect">
            <a:avLst/>
          </a:prstGeom>
          <a:solidFill>
            <a:srgbClr val="17A2A4"/>
          </a:solidFill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700" dirty="0"/>
          </a:p>
        </p:txBody>
      </p:sp>
      <p:sp>
        <p:nvSpPr>
          <p:cNvPr id="16" name="Text 13"/>
          <p:cNvSpPr/>
          <p:nvPr/>
        </p:nvSpPr>
        <p:spPr>
          <a:xfrm>
            <a:off x="3916680" y="2816352"/>
            <a:ext cx="1905000" cy="7315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1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Mișcarea devine terapie când este prescrisă, adaptată și urmărită.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3459480" y="3822192"/>
            <a:ext cx="384048" cy="384048"/>
          </a:xfrm>
          <a:prstGeom prst="rect">
            <a:avLst/>
          </a:prstGeom>
          <a:solidFill>
            <a:srgbClr val="17A2A4"/>
          </a:solidFill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700" dirty="0"/>
          </a:p>
        </p:txBody>
      </p:sp>
      <p:sp>
        <p:nvSpPr>
          <p:cNvPr id="18" name="Text 15"/>
          <p:cNvSpPr/>
          <p:nvPr/>
        </p:nvSpPr>
        <p:spPr>
          <a:xfrm>
            <a:off x="3916680" y="3767328"/>
            <a:ext cx="1905000" cy="7315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15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Răspunsul pacientului contează mai mult decât numele exercițiului.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3368040" y="5897880"/>
            <a:ext cx="2407920" cy="41148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930" dirty="0">
                <a:solidFill>
                  <a:srgbClr val="5B67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Disciplina: Mișcarea – perspective interdisciplinare</a:t>
            </a:r>
            <a:endParaRPr lang="en-US" sz="930" dirty="0"/>
          </a:p>
        </p:txBody>
      </p:sp>
      <p:pic>
        <p:nvPicPr>
          <p:cNvPr id="20" name="Image 1" descr="/mnt/data/a_clean_medical_illustration_style_scene_on_a_whi_batch_4.png"/>
          <p:cNvPicPr>
            <a:picLocks noChangeAspect="1"/>
          </p:cNvPicPr>
          <p:nvPr/>
        </p:nvPicPr>
        <p:blipFill>
          <a:blip r:embed="rId4"/>
          <a:srcRect l="9643" r="9643"/>
          <a:stretch/>
        </p:blipFill>
        <p:spPr>
          <a:xfrm>
            <a:off x="6242304" y="228600"/>
            <a:ext cx="2755392" cy="2560320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6352032" y="2971800"/>
            <a:ext cx="2535936" cy="5029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MIȘCAREA</a:t>
            </a:r>
            <a:endParaRPr lang="en-US" sz="2800" dirty="0"/>
          </a:p>
        </p:txBody>
      </p:sp>
      <p:sp>
        <p:nvSpPr>
          <p:cNvPr id="22" name="Text 18"/>
          <p:cNvSpPr/>
          <p:nvPr/>
        </p:nvSpPr>
        <p:spPr>
          <a:xfrm>
            <a:off x="6352032" y="3538728"/>
            <a:ext cx="2535936" cy="86868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 INSTRUMENT</a:t>
            </a:r>
            <a:endParaRPr lang="en-US" sz="2300" dirty="0"/>
          </a:p>
          <a:p>
            <a:pPr marL="0" indent="0" algn="ctr">
              <a:buNone/>
            </a:pPr>
            <a:r>
              <a:rPr lang="en-US" sz="23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TERAPEUTIC</a:t>
            </a:r>
            <a:endParaRPr lang="en-US" sz="2300" dirty="0"/>
          </a:p>
        </p:txBody>
      </p:sp>
      <p:sp>
        <p:nvSpPr>
          <p:cNvPr id="23" name="Text 19"/>
          <p:cNvSpPr/>
          <p:nvPr/>
        </p:nvSpPr>
        <p:spPr>
          <a:xfrm>
            <a:off x="6480048" y="4663440"/>
            <a:ext cx="2279904" cy="402336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300" dirty="0">
                <a:solidFill>
                  <a:srgbClr val="EAF7F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 la fiziologie la recuperare</a:t>
            </a:r>
            <a:endParaRPr lang="en-US" sz="1300" dirty="0"/>
          </a:p>
        </p:txBody>
      </p:sp>
      <p:sp>
        <p:nvSpPr>
          <p:cNvPr id="24" name="Text 20"/>
          <p:cNvSpPr/>
          <p:nvPr/>
        </p:nvSpPr>
        <p:spPr>
          <a:xfrm>
            <a:off x="6480048" y="5138928"/>
            <a:ext cx="2279904" cy="658368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08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mini-ghid pentru integrarea sistemelor corpului în raționamentul clinic</a:t>
            </a:r>
            <a:endParaRPr lang="en-US" sz="1080" dirty="0"/>
          </a:p>
        </p:txBody>
      </p:sp>
      <p:sp>
        <p:nvSpPr>
          <p:cNvPr id="25" name="Text 21"/>
          <p:cNvSpPr/>
          <p:nvPr/>
        </p:nvSpPr>
        <p:spPr>
          <a:xfrm>
            <a:off x="6608064" y="5989320"/>
            <a:ext cx="2023872" cy="310896"/>
          </a:xfrm>
          <a:prstGeom prst="rect">
            <a:avLst/>
          </a:prstGeom>
          <a:solidFill>
            <a:srgbClr val="EAF7F6"/>
          </a:solidFill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BFKT • anul II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solidFill>
            <a:srgbClr val="EAF7F6"/>
          </a:solidFill>
          <a:ln w="12700">
            <a:solidFill>
              <a:srgbClr val="EAF7F6">
                <a:alpha val="0"/>
              </a:srgbClr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Shape 2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3048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096000" y="137160"/>
            <a:ext cx="0" cy="6583680"/>
          </a:xfrm>
          <a:prstGeom prst="line">
            <a:avLst/>
          </a:prstGeom>
          <a:noFill/>
          <a:ln w="7620">
            <a:solidFill>
              <a:srgbClr val="D3DEE8">
                <a:alpha val="80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92608" y="502920"/>
            <a:ext cx="2462784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OS • ARTICULAȚII • MUȘCHI</a:t>
            </a:r>
            <a:endParaRPr lang="en-US" sz="1450" dirty="0"/>
          </a:p>
        </p:txBody>
      </p:sp>
      <p:pic>
        <p:nvPicPr>
          <p:cNvPr id="9" name="Image 0" descr="/mnt/data/a_bright_clinical_physiotherapy_medical_training_r_batch_1.png"/>
          <p:cNvPicPr>
            <a:picLocks noChangeAspect="1"/>
          </p:cNvPicPr>
          <p:nvPr/>
        </p:nvPicPr>
        <p:blipFill>
          <a:blip r:embed="rId3"/>
          <a:srcRect t="9677" b="9677"/>
          <a:stretch/>
        </p:blipFill>
        <p:spPr>
          <a:xfrm>
            <a:off x="201168" y="1005840"/>
            <a:ext cx="2645664" cy="160020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292608" y="2788920"/>
            <a:ext cx="2462784" cy="2743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220" b="1" dirty="0">
                <a:solidFill>
                  <a:srgbClr val="17A2A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Efecte urmărite</a:t>
            </a:r>
            <a:endParaRPr lang="en-US" sz="1220" dirty="0"/>
          </a:p>
        </p:txBody>
      </p:sp>
      <p:sp>
        <p:nvSpPr>
          <p:cNvPr id="11" name="Text 8"/>
          <p:cNvSpPr/>
          <p:nvPr/>
        </p:nvSpPr>
        <p:spPr>
          <a:xfrm>
            <a:off x="292608" y="3127248"/>
            <a:ext cx="2462784" cy="164592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creșterea solicitării mecanice dozate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stimularea remodelării osoase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îmbunătățirea forței și rezistenței musculare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menținerea mobilității și controlului articular</a:t>
            </a:r>
            <a:endParaRPr lang="en-US" sz="1080" dirty="0"/>
          </a:p>
        </p:txBody>
      </p:sp>
      <p:sp>
        <p:nvSpPr>
          <p:cNvPr id="12" name="Text 9"/>
          <p:cNvSpPr/>
          <p:nvPr/>
        </p:nvSpPr>
        <p:spPr>
          <a:xfrm>
            <a:off x="292608" y="5486400"/>
            <a:ext cx="2462784" cy="7315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Principiu: progresia trebuie să fie suficientă pentru adaptare, dar sigură pentru țesut.</a:t>
            </a:r>
            <a:endParaRPr lang="en-US" sz="1150" dirty="0"/>
          </a:p>
        </p:txBody>
      </p:sp>
      <p:sp>
        <p:nvSpPr>
          <p:cNvPr id="14" name="Text 11"/>
          <p:cNvSpPr/>
          <p:nvPr/>
        </p:nvSpPr>
        <p:spPr>
          <a:xfrm>
            <a:off x="3340608" y="502920"/>
            <a:ext cx="2462784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42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CORD • PLĂMÂNI • METABOLISM</a:t>
            </a:r>
            <a:endParaRPr lang="en-US" sz="1420" dirty="0"/>
          </a:p>
        </p:txBody>
      </p:sp>
      <p:pic>
        <p:nvPicPr>
          <p:cNvPr id="15" name="Image 1" descr="/mnt/data/a_bright_clinical_fitness_training_room_or_physica_batch_6.png"/>
          <p:cNvPicPr>
            <a:picLocks noChangeAspect="1"/>
          </p:cNvPicPr>
          <p:nvPr/>
        </p:nvPicPr>
        <p:blipFill>
          <a:blip r:embed="rId4"/>
          <a:srcRect t="9677" b="9677"/>
          <a:stretch/>
        </p:blipFill>
        <p:spPr>
          <a:xfrm>
            <a:off x="3249168" y="1005840"/>
            <a:ext cx="2645664" cy="1600200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3340608" y="2788920"/>
            <a:ext cx="2462784" cy="2743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220" b="1" dirty="0">
                <a:solidFill>
                  <a:srgbClr val="17A2A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 monitorizezi?</a:t>
            </a:r>
            <a:endParaRPr lang="en-US" sz="1220" dirty="0"/>
          </a:p>
        </p:txBody>
      </p:sp>
      <p:sp>
        <p:nvSpPr>
          <p:cNvPr id="17" name="Text 13"/>
          <p:cNvSpPr/>
          <p:nvPr/>
        </p:nvSpPr>
        <p:spPr>
          <a:xfrm>
            <a:off x="3340608" y="3127248"/>
            <a:ext cx="2462784" cy="164592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frecvența cardiacă și tensiunea arterială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dispneea, toleranța la efort și oboseala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RPE/Borg: percepția subiectivă a efortului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recuperarea după efort și simptomele post-sesiune</a:t>
            </a:r>
            <a:endParaRPr lang="en-US" sz="1080" dirty="0"/>
          </a:p>
        </p:txBody>
      </p:sp>
      <p:sp>
        <p:nvSpPr>
          <p:cNvPr id="18" name="Text 14"/>
          <p:cNvSpPr/>
          <p:nvPr/>
        </p:nvSpPr>
        <p:spPr>
          <a:xfrm>
            <a:off x="3340608" y="5486400"/>
            <a:ext cx="2462784" cy="731520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Doza potrivită produce adaptare; doza greșită produce risc sau stagnare.</a:t>
            </a:r>
            <a:endParaRPr lang="en-US" sz="1150" dirty="0"/>
          </a:p>
        </p:txBody>
      </p:sp>
      <p:sp>
        <p:nvSpPr>
          <p:cNvPr id="20" name="Text 16"/>
          <p:cNvSpPr/>
          <p:nvPr/>
        </p:nvSpPr>
        <p:spPr>
          <a:xfrm>
            <a:off x="6388608" y="502920"/>
            <a:ext cx="2462784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 algn="l">
              <a:buNone/>
            </a:pPr>
            <a:r>
              <a:rPr lang="en-US" sz="1360" b="1" dirty="0">
                <a:solidFill>
                  <a:srgbClr val="17324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SISTEM NERVOS • PSIHE • ADERENȚĂ</a:t>
            </a:r>
            <a:endParaRPr lang="en-US" sz="1360" dirty="0"/>
          </a:p>
        </p:txBody>
      </p:sp>
      <p:pic>
        <p:nvPicPr>
          <p:cNvPr id="21" name="Image 2" descr="/mnt/data/a_bright_clinical_physical_therapy_biomechanics.png"/>
          <p:cNvPicPr>
            <a:picLocks noChangeAspect="1"/>
          </p:cNvPicPr>
          <p:nvPr/>
        </p:nvPicPr>
        <p:blipFill>
          <a:blip r:embed="rId5"/>
          <a:srcRect t="9677" b="9677"/>
          <a:stretch/>
        </p:blipFill>
        <p:spPr>
          <a:xfrm>
            <a:off x="6297168" y="1005840"/>
            <a:ext cx="2645664" cy="1600200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6388608" y="2788920"/>
            <a:ext cx="2462784" cy="310896"/>
          </a:xfrm>
          <a:prstGeom prst="rect">
            <a:avLst/>
          </a:prstGeom>
          <a:noFill/>
          <a:ln/>
        </p:spPr>
        <p:txBody>
          <a:bodyPr wrap="square" lIns="762" tIns="762" rIns="762" bIns="762" rtlCol="0" anchor="t">
            <a:normAutofit/>
          </a:bodyPr>
          <a:lstStyle/>
          <a:p>
            <a:pPr marL="0" indent="0" algn="l">
              <a:buNone/>
            </a:pPr>
            <a:r>
              <a:rPr lang="en-US" sz="1220" b="1" dirty="0">
                <a:solidFill>
                  <a:srgbClr val="17A2A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Mișcarea este și învățare</a:t>
            </a:r>
            <a:endParaRPr lang="en-US" sz="1220" dirty="0"/>
          </a:p>
        </p:txBody>
      </p:sp>
      <p:sp>
        <p:nvSpPr>
          <p:cNvPr id="23" name="Text 18"/>
          <p:cNvSpPr/>
          <p:nvPr/>
        </p:nvSpPr>
        <p:spPr>
          <a:xfrm>
            <a:off x="6388608" y="3127248"/>
            <a:ext cx="2462784" cy="164592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 lnSpcReduction="10000"/>
          </a:bodyPr>
          <a:lstStyle/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îmbunătățește controlul postural și coordonarea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folosește feedback vizual, verbal și proprioceptiv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construiește autoeficacitate și motivație
</a:t>
            </a:r>
            <a:endParaRPr lang="en-US" sz="1080" dirty="0"/>
          </a:p>
          <a:p>
            <a:r>
              <a:rPr lang="en-US" sz="1080" dirty="0">
                <a:solidFill>
                  <a:srgbClr val="10202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reduce frica de mișcare prin expunere gradată</a:t>
            </a:r>
            <a:endParaRPr lang="en-US" sz="1080" dirty="0"/>
          </a:p>
        </p:txBody>
      </p:sp>
      <p:sp>
        <p:nvSpPr>
          <p:cNvPr id="24" name="Text 19"/>
          <p:cNvSpPr/>
          <p:nvPr/>
        </p:nvSpPr>
        <p:spPr>
          <a:xfrm>
            <a:off x="6388608" y="5486400"/>
            <a:ext cx="2462784" cy="731520"/>
          </a:xfrm>
          <a:prstGeom prst="rect">
            <a:avLst/>
          </a:prstGeom>
          <a:solidFill>
            <a:srgbClr val="17A2A4"/>
          </a:solidFill>
          <a:ln/>
        </p:spPr>
        <p:txBody>
          <a:bodyPr wrap="square" lIns="1016" tIns="1016" rIns="1016" bIns="1016" rtlCol="0" anchor="t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BFKT: transformă exercițiul într-o intervenție individualizată.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</Words>
  <Application>Microsoft Office PowerPoint</Application>
  <PresentationFormat>On-screen Show (4:3)</PresentationFormat>
  <Paragraphs>44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Arial</vt:lpstr>
      <vt:lpstr>Calibri</vt:lpstr>
      <vt:lpstr>Office Theme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Mișcarea ca instrument terapeutic</dc:title>
  <dc:subject>Pliant educațional BFKT</dc:subject>
  <dc:creator>Varga</dc:creator>
  <cp:lastModifiedBy>Adelina Mavrea</cp:lastModifiedBy>
  <cp:revision>3</cp:revision>
  <dcterms:created xsi:type="dcterms:W3CDTF">2026-04-25T17:32:05Z</dcterms:created>
  <dcterms:modified xsi:type="dcterms:W3CDTF">2026-04-30T09:01:54Z</dcterms:modified>
</cp:coreProperties>
</file>